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</p:sldIdLst>
  <p:sldSz cx="18288000" cy="10287000"/>
  <p:notesSz cx="6858000" cy="9144000"/>
  <p:embeddedFontLst>
    <p:embeddedFont>
      <p:font typeface="Montserrat Bold" panose="020B0604020202020204" charset="0"/>
      <p:regular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0" y="-28575"/>
            <a:ext cx="18288000" cy="10334010"/>
            <a:chOff x="0" y="-38100"/>
            <a:chExt cx="24384000" cy="13778680"/>
          </a:xfrm>
        </p:grpSpPr>
        <p:sp>
          <p:nvSpPr>
            <p:cNvPr id="4" name="Freeform 4"/>
            <p:cNvSpPr/>
            <p:nvPr/>
          </p:nvSpPr>
          <p:spPr>
            <a:xfrm>
              <a:off x="0" y="2458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62A5B">
                <a:alpha val="55686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23950" y="1857375"/>
            <a:ext cx="1143000" cy="95250"/>
            <a:chOff x="0" y="0"/>
            <a:chExt cx="1524000" cy="127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4000" cy="127000"/>
            </a:xfrm>
            <a:custGeom>
              <a:avLst/>
              <a:gdLst/>
              <a:ahLst/>
              <a:cxnLst/>
              <a:rect l="l" t="t" r="r" b="b"/>
              <a:pathLst>
                <a:path w="1524000" h="127000">
                  <a:moveTo>
                    <a:pt x="0" y="0"/>
                  </a:moveTo>
                  <a:lnTo>
                    <a:pt x="1524000" y="0"/>
                  </a:lnTo>
                  <a:lnTo>
                    <a:pt x="1524000" y="127000"/>
                  </a:lnTo>
                  <a:lnTo>
                    <a:pt x="0" y="1270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24000" cy="16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47750" y="2276475"/>
            <a:ext cx="10668000" cy="2668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0"/>
              </a:lnSpc>
            </a:pPr>
            <a:r>
              <a:rPr lang="en-US" sz="6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Kemampuan dalam</a:t>
            </a:r>
          </a:p>
          <a:p>
            <a:pPr algn="l">
              <a:lnSpc>
                <a:spcPts val="6930"/>
              </a:lnSpc>
            </a:pPr>
            <a:r>
              <a:rPr lang="en-US" sz="6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Memori</a:t>
            </a:r>
          </a:p>
          <a:p>
            <a:pPr algn="l">
              <a:lnSpc>
                <a:spcPts val="6930"/>
              </a:lnSpc>
            </a:pPr>
            <a:r>
              <a:rPr lang="en-US" sz="6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dan Metakognisi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3500" y="7827168"/>
            <a:ext cx="7810500" cy="366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25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Inayah Wibawanti, </a:t>
            </a:r>
            <a:r>
              <a:rPr lang="en-US" sz="225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M.Si,Psikolog</a:t>
            </a:r>
            <a:endParaRPr lang="en-US" sz="225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Peta Konsep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0037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PROSES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MEMORI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5686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623887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STRATEGI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BELAJAR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89249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947737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METAKOGNISI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2163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12715875" y="3333750"/>
            <a:ext cx="2571750" cy="1428750"/>
            <a:chOff x="0" y="0"/>
            <a:chExt cx="3429000" cy="190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HASIL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BELAJAR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Encoding dan retrieval menjadi lebih efektif ketika strategi dipilih, dipantau, lalu disesuaikan secara sadar.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 dirty="0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Memori </a:t>
            </a:r>
            <a:r>
              <a:rPr lang="en-US" sz="4350" b="1" dirty="0" err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sebagai</a:t>
            </a:r>
            <a:r>
              <a:rPr lang="en-US" sz="4350" b="1" dirty="0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Proses </a:t>
            </a:r>
            <a:r>
              <a:rPr lang="en-US" sz="4350" b="1" dirty="0" err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Kognitif</a:t>
            </a:r>
            <a:endParaRPr lang="en-US" sz="4350" b="1" dirty="0">
              <a:solidFill>
                <a:srgbClr val="102A4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1962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ENCODING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 dirty="0" err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memasukkan</a:t>
              </a:r>
              <a:endParaRPr lang="en-US" sz="187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730567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785812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RETENSI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 dirty="0" err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menjaga</a:t>
              </a:r>
              <a:endParaRPr lang="en-US" sz="187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sp>
        <p:nvSpPr>
          <p:cNvPr id="13" name="AutoShape 13"/>
          <p:cNvSpPr/>
          <p:nvPr/>
        </p:nvSpPr>
        <p:spPr>
          <a:xfrm>
            <a:off x="1054417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1109662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RETRIEVAL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 dirty="0" err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memanggil</a:t>
              </a:r>
              <a:endParaRPr lang="en-US" sz="1875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Contoh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: nama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dosen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didengar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dikaitkan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dengan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ciri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khas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disimpan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lalu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dipanggil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kembali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saat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250" dirty="0" err="1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bertemu</a:t>
            </a:r>
            <a:r>
              <a:rPr lang="en-US" sz="2250" dirty="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Sistem Memori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Sensorik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Jejak sangat singkat dari apa yang dilihat dan didengar; perhatian menentukan apa yang dilanjutkan.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Working memory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Ruang kerja sadar yang terbatas untuk menahan dan mengolah informasi saat ini.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Jangka panjang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Penyimpanan pengetahuan, pengalaman, keterampilan, dan makna dengan kapasitas luas.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Mengapa Kita Membutuhkan Strategi?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Kapasitas terbatas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Perhatian dan working memory cepat penuh. Strategi mengurangi beban yang tidak perlu.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Makna memperkuat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Pemrosesan mendalam dan pengetahuan awal membuat jejak lebih terhubung.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Petunjuk membantu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Konteks, tujuan, dan retrieval cues menentukan seberapa mudah informasi dipanggil.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1 — Rehearsal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095500"/>
            <a:ext cx="7429500" cy="6572250"/>
            <a:chOff x="0" y="0"/>
            <a:chExt cx="9906000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Maintenance rehearsal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Mengulang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nomor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atau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istilah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mempertahankan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informasi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sementara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,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tetapi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sering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dangkal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0" y="2095500"/>
            <a:ext cx="7429500" cy="6572250"/>
            <a:chOff x="0" y="0"/>
            <a:chExt cx="9906000" cy="876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DFF5FF"/>
              </a:solidFill>
              <a:ln w="19050" cap="sq">
                <a:solidFill>
                  <a:srgbClr val="13D8D1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 dirty="0">
                  <a:solidFill>
                    <a:srgbClr val="062A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Elaborative rehearsal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Ulangi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sambil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menghubungkan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makna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: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definisi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→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contoh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→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perbedaan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 → </a:t>
              </a:r>
              <a:r>
                <a:rPr lang="en-US" sz="2100" dirty="0" err="1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penggunaan</a:t>
              </a:r>
              <a:r>
                <a:rPr lang="en-US" sz="2100" dirty="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8477250" y="5381625"/>
            <a:ext cx="1333500" cy="0"/>
          </a:xfrm>
          <a:prstGeom prst="line">
            <a:avLst/>
          </a:prstGeom>
          <a:ln w="66675" cap="rnd">
            <a:solidFill>
              <a:srgbClr val="087CF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2 — Elaborasi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Hubungkan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Apa kaitannya dengan konsep yang sudah saya pahami?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Tanyakan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Mengapa ini benar? Bagaimana mekanismenya bekerja?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Contohkan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Buat analogi dan contoh baru—bukan hanya menyalin contoh buku.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3 — Organisasi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0037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CATATAN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acak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5686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623887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KATEGORI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89249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947737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HIERARKI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2163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12715875" y="3333750"/>
            <a:ext cx="2571750" cy="1428750"/>
            <a:chOff x="0" y="0"/>
            <a:chExt cx="3429000" cy="190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PETA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KONSEP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Contoh kuliah: teori memori → sistem → proses → strategi → bukti → penerapan. Struktur menunjukkan hubungan, bukan sekadar urutan.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4 — Chunking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095500"/>
            <a:ext cx="7429500" cy="6572250"/>
            <a:chOff x="0" y="0"/>
            <a:chExt cx="9906000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Sebelum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1 9 4 5 2 0 2 4 — delapan unit terpisah membebani working memory.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01250" y="2095500"/>
            <a:ext cx="7429500" cy="6572250"/>
            <a:chOff x="0" y="0"/>
            <a:chExt cx="9906000" cy="876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DFF5FF"/>
              </a:solidFill>
              <a:ln w="19050" cap="sq">
                <a:solidFill>
                  <a:srgbClr val="13D8D1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062A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Sesudah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1945 • 2024 — dua pola bermakna. Pengetahuan sejarah sebelumnya membuat chunk lebih kuat.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8477250" y="5381625"/>
            <a:ext cx="1333500" cy="0"/>
          </a:xfrm>
          <a:prstGeom prst="line">
            <a:avLst/>
          </a:prstGeom>
          <a:ln w="66675" cap="rnd">
            <a:solidFill>
              <a:srgbClr val="087CF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5 — Imagery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095500"/>
            <a:ext cx="7429500" cy="6572250"/>
            <a:chOff x="0" y="0"/>
            <a:chExt cx="9906000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Kode verbal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Istilah “jembatan sinaps” dijelaskan dengan definisi dan hubungan sebab-akibat.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01250" y="2095500"/>
            <a:ext cx="7429500" cy="6572250"/>
            <a:chOff x="0" y="0"/>
            <a:chExt cx="9906000" cy="876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DFF5FF"/>
              </a:solidFill>
              <a:ln w="19050" cap="sq">
                <a:solidFill>
                  <a:srgbClr val="13D8D1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062A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Kode visual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8000" y="1812925"/>
              <a:ext cx="8763000" cy="138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Bayangkan dua pulau neuron dihubungkan jembatan bercahaya; visual harus relevan, bukan dekoratif.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8477250" y="5381625"/>
            <a:ext cx="1333500" cy="0"/>
          </a:xfrm>
          <a:prstGeom prst="line">
            <a:avLst/>
          </a:prstGeom>
          <a:ln w="66675" cap="rnd">
            <a:solidFill>
              <a:srgbClr val="087CF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6 — Mnemonik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Akronim / akrostik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Susun huruf awal menjadi pola yang mudah dilafalkan atau kalimat yang khas.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Kata kunci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Pasangkan istilah asing dengan bunyi familiar dan gambaran mental yang kuat.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Metode lokasi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Letakkan konsep secara imajiner pada rute ruang yang sangat dikenal.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7 — Spacing Effect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0037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HARI 1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 menit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5686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623887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HARI 3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15 menit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89249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947737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HARI 7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15 menit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2163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12715875" y="3333750"/>
            <a:ext cx="2571750" cy="1428750"/>
            <a:chOff x="0" y="0"/>
            <a:chExt cx="3429000" cy="190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HARI 14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10 menit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Empat sesi singkat dengan jeda memaksa rekonstruksi memori. Lebih tahan lama daripada satu maraton 60 menit.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8 — Retrieval Practice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0037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TUTUP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catatan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5686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623887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JAWAB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dari ingatan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89249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947737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CEK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jawaban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2163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12715875" y="3333750"/>
            <a:ext cx="2571750" cy="1428750"/>
            <a:chOff x="0" y="0"/>
            <a:chExt cx="3429000" cy="190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PERBAIKI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celah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Kuis mandiri dan kartu tanya–jawab bukan sekadar mengukur belajar—keduanya memperkuat jalur retrieval.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Strategi 9 — Interleaving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Campur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Selang-seling tipe soal atau konsep yang mirip, bukan menuntaskan satu tipe sekaligus.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Bedakan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Cari ciri diagnostik: kapan pendekatan A dipakai dan kapan pendekatan B lebih tepat?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Pilih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Latihan menjadi keputusan strategi, bukan pengulangan prosedur yang otomatis.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Membandingkan Strategi Memori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Menguatkan jejak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Rehearsal dan spacing: menjaga aktivasi serta memperpanjang retensi.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Membangun makna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Elaborasi, organisasi, chunking, imagery, dan mnemonik: membuat koneksi.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Menguji akses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Retrieval practice dan interleaving: melatih pemanggilan serta pemilihan strategi.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Apa Itu Metakognisi?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095500"/>
            <a:ext cx="7429500" cy="6572250"/>
            <a:chOff x="0" y="0"/>
            <a:chExt cx="9906000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Kognisi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Melakukan tugas: membaca, mengingat, memahami, memecahkan soal.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01250" y="2095500"/>
            <a:ext cx="7429500" cy="6572250"/>
            <a:chOff x="0" y="0"/>
            <a:chExt cx="9906000" cy="876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DFF5FF"/>
              </a:solidFill>
              <a:ln w="19050" cap="sq">
                <a:solidFill>
                  <a:srgbClr val="13D8D1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062A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Metakognisi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Mengetahui dan mengatur proses tersebut: “Apakah cara ini bekerja? Apa yang harus diubah?”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8477250" y="5381625"/>
            <a:ext cx="1333500" cy="0"/>
          </a:xfrm>
          <a:prstGeom prst="line">
            <a:avLst/>
          </a:prstGeom>
          <a:ln w="66675" cap="rnd">
            <a:solidFill>
              <a:srgbClr val="087CF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Komponen Metakognisi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Pengetahuan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Memahami diri, tuntutan tugas, dan berbagai strategi yang tersedia.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Pemantauan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Menilai kemajuan, keyakinan, kesalahan, dan kualitas pemahaman secara berkala.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Pengendalian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Mengalokasikan waktu, mengganti strategi, mencari bantuan, dan mengevaluasi hasil.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Pengetahuan Metakognitif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Diri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Saya mudah memahami diagram, tetapi sering terlalu yakin setelah membaca lancar.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Tugas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Esai menuntut organisasi argumen; soal aplikasi menuntut transfer konsep.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Strategi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Retrieval efektif untuk recall; elaborasi efektif untuk hubungan dan pemahaman.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Metamemori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1962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FAMILIAR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terasa dikenal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730567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785812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YAKIN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merasa bisa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1054417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1109662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RECALL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benar-benar ingat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Rasa familiar dan keyakinan bukan bukti kemampuan recall. Uji dengan menutup sumber dan menjelaskan tanpa bantuan.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Judgments of Learning (JOL)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095500"/>
            <a:ext cx="7429500" cy="6572250"/>
            <a:chOff x="0" y="0"/>
            <a:chExt cx="9906000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Prediksi cepat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Bacaan yang lancar terasa mudah sehingga kita menaksir ingatan terlalu tinggi.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01250" y="2095500"/>
            <a:ext cx="7429500" cy="6572250"/>
            <a:chOff x="0" y="0"/>
            <a:chExt cx="9906000" cy="876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DFF5FF"/>
              </a:solidFill>
              <a:ln w="19050" cap="sq">
                <a:solidFill>
                  <a:srgbClr val="13D8D1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062A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Prediksi tertunda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Tunggu sejenak, tutup materi, lalu coba recall. Bandingkan prediksi dengan skor aktual.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8477250" y="5381625"/>
            <a:ext cx="1333500" cy="0"/>
          </a:xfrm>
          <a:prstGeom prst="line">
            <a:avLst/>
          </a:prstGeom>
          <a:ln w="66675" cap="rnd">
            <a:solidFill>
              <a:srgbClr val="087CF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Feeling of Knowing (FOK)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Recall gagal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Nama atau istilah belum dapat dipanggil tanpa petunjuk.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FOK muncul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Ada perasaan “saya tahu ini” karena jejak parsial atau informasi terkait aktif.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Recognition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Jawaban terasa tepat ketika muncul dalam opsi—berbeda dari recall mandiri.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Pemantauan Pemahaman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Jelaskan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Ucapkan kembali dengan kata sendiri dan buat hubungan antarkonsep.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Uji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Jawab pertanyaan tanpa melihat sumber; periksa pola kesalahan.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Kalibrasi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Bandingkan prediksi keyakinan dengan hasil aktual, bukan dengan rasa lancar.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Pengendalian Metakognitif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Ganti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Berhenti membaca ulang bila recall tetap lemah; beralih ke kuis atau elaborasi.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Alokasikan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Berikan waktu lebih pada materi bernilai tinggi yang belum dikuasai.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Cari dukungan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Gunakan contoh, umpan balik dosen, diskusi teman, atau penjelasan alternatif.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Siklus Regulasi Belajar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8112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PLAN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4067175" y="4048125"/>
            <a:ext cx="438150" cy="0"/>
          </a:xfrm>
          <a:prstGeom prst="line">
            <a:avLst/>
          </a:prstGeom>
          <a:ln w="476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461962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MONITOR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7305675" y="4048125"/>
            <a:ext cx="438150" cy="0"/>
          </a:xfrm>
          <a:prstGeom prst="line">
            <a:avLst/>
          </a:prstGeom>
          <a:ln w="476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785812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CONTROL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0544175" y="4048125"/>
            <a:ext cx="438150" cy="0"/>
          </a:xfrm>
          <a:prstGeom prst="line">
            <a:avLst/>
          </a:prstGeom>
          <a:ln w="476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11096625" y="3333750"/>
            <a:ext cx="2571750" cy="1428750"/>
            <a:chOff x="0" y="0"/>
            <a:chExt cx="3429000" cy="190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EVALUATE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>
            <a:off x="13782675" y="4048125"/>
            <a:ext cx="438150" cy="0"/>
          </a:xfrm>
          <a:prstGeom prst="line">
            <a:avLst/>
          </a:prstGeom>
          <a:ln w="476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/>
          <p:nvPr/>
        </p:nvGrpSpPr>
        <p:grpSpPr>
          <a:xfrm>
            <a:off x="14335125" y="3333750"/>
            <a:ext cx="2571750" cy="1428750"/>
            <a:chOff x="0" y="0"/>
            <a:chExt cx="3429000" cy="1905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ADAPT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Tetapkan target → cek pemahaman → ubah tindakan → nilai bukti hasil → bawa pelajaran ke sesi berikutnya.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Studi Kasus Mahasiswa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095500"/>
            <a:ext cx="7429500" cy="6572250"/>
            <a:chOff x="0" y="0"/>
            <a:chExt cx="9906000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Masalah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8000" y="1812925"/>
              <a:ext cx="8763000" cy="138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Raka membaca bab tiga kali. Teks terasa sangat familiar, tetapi ia gagal menjawab soal tanpa catatan.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01250" y="2095500"/>
            <a:ext cx="7429500" cy="6572250"/>
            <a:chOff x="0" y="0"/>
            <a:chExt cx="9906000" cy="876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06000" cy="8763000"/>
              <a:chOff x="0" y="0"/>
              <a:chExt cx="9906000" cy="876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06000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8763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DFF5FF"/>
              </a:solidFill>
              <a:ln w="19050" cap="sq">
                <a:solidFill>
                  <a:srgbClr val="13D8D1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06000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08000" y="673100"/>
              <a:ext cx="8763000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062A5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Intervensi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8000" y="1812925"/>
              <a:ext cx="8763000" cy="915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Tutup buku → tulis recall → cek celah → elaborasi konsep lemah → ulangi dua hari kemudian.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8477250" y="5381625"/>
            <a:ext cx="1333500" cy="0"/>
          </a:xfrm>
          <a:prstGeom prst="line">
            <a:avLst/>
          </a:prstGeom>
          <a:ln w="66675" cap="rnd">
            <a:solidFill>
              <a:srgbClr val="087CF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Menyusun Rencana Belajar Efektif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Sebelum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Tetapkan hasil belajar, aktifkan pengetahuan awal, dan pilih pertanyaan pemandu.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Selama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Belajar singkat, elaborasi, selingi tipe soal, lalu lakukan retrieval tanpa catatan.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Setelah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Cek jawaban, catat celah, jadwalkan pengulangan berjarak, dan refleksikan strategi.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Kesalahan Umum dan Cara Mengatasinya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2143125"/>
            <a:ext cx="5346700" cy="6572250"/>
            <a:chOff x="0" y="0"/>
            <a:chExt cx="7128933" cy="8763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Ilusi lancar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Membaca ulang dan menyorot banyak terasa produktif → ubah menjadi pertanyaan dan recall.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0650" y="2143125"/>
            <a:ext cx="5346700" cy="6572250"/>
            <a:chOff x="0" y="0"/>
            <a:chExt cx="7128933" cy="876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13D8D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2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Maraton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Belajar panjang membuat performa sesaat menipu → sebar sesi dan beri jeda.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84050" y="2143125"/>
            <a:ext cx="5346700" cy="6572250"/>
            <a:chOff x="0" y="0"/>
            <a:chExt cx="7128933" cy="876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7128933" cy="8763000"/>
              <a:chOff x="0" y="0"/>
              <a:chExt cx="7128933" cy="876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7128933" cy="8763000"/>
              </a:xfrm>
              <a:custGeom>
                <a:avLst/>
                <a:gdLst/>
                <a:ahLst/>
                <a:cxnLst/>
                <a:rect l="l" t="t" r="r" b="b"/>
                <a:pathLst>
                  <a:path w="7128933" h="8763000">
                    <a:moveTo>
                      <a:pt x="0" y="0"/>
                    </a:moveTo>
                    <a:lnTo>
                      <a:pt x="7128933" y="0"/>
                    </a:lnTo>
                    <a:lnTo>
                      <a:pt x="7128933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C9E6F4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7128933" cy="880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08000" y="355600"/>
              <a:ext cx="584200" cy="584200"/>
              <a:chOff x="0" y="0"/>
              <a:chExt cx="584200" cy="5842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84200" cy="584200"/>
              </a:xfrm>
              <a:custGeom>
                <a:avLst/>
                <a:gdLst/>
                <a:ahLst/>
                <a:cxnLst/>
                <a:rect l="l" t="t" r="r" b="b"/>
                <a:pathLst>
                  <a:path w="584200" h="584200">
                    <a:moveTo>
                      <a:pt x="292100" y="0"/>
                    </a:moveTo>
                    <a:cubicBezTo>
                      <a:pt x="453422" y="0"/>
                      <a:pt x="584200" y="130778"/>
                      <a:pt x="584200" y="292100"/>
                    </a:cubicBezTo>
                    <a:cubicBezTo>
                      <a:pt x="584200" y="453422"/>
                      <a:pt x="453422" y="584200"/>
                      <a:pt x="292100" y="584200"/>
                    </a:cubicBezTo>
                    <a:cubicBezTo>
                      <a:pt x="130778" y="584200"/>
                      <a:pt x="0" y="453422"/>
                      <a:pt x="0" y="292100"/>
                    </a:cubicBezTo>
                    <a:cubicBezTo>
                      <a:pt x="0" y="130778"/>
                      <a:pt x="130778" y="0"/>
                      <a:pt x="292100" y="0"/>
                    </a:cubicBezTo>
                    <a:close/>
                  </a:path>
                </a:pathLst>
              </a:custGeom>
              <a:solidFill>
                <a:srgbClr val="087CF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584200" cy="622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3</a:t>
                </a: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08000" y="825500"/>
              <a:ext cx="6112933" cy="47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A4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Terlalu yakin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08000" y="1939925"/>
              <a:ext cx="6112933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en-US" sz="1875">
                  <a:solidFill>
                    <a:srgbClr val="55728B"/>
                  </a:solidFill>
                  <a:latin typeface="Open Sans"/>
                  <a:ea typeface="Open Sans"/>
                  <a:cs typeface="Open Sans"/>
                  <a:sym typeface="Open Sans"/>
                </a:rPr>
                <a:t>Mengabaikan umpan balik mempertahankan kesalahan → prediksi, tes, bandingkan, revisi.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7250" y="657225"/>
            <a:ext cx="16573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A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Penerapan dalam Pengajaran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57250" y="1381125"/>
            <a:ext cx="1047750" cy="76200"/>
            <a:chOff x="0" y="0"/>
            <a:chExt cx="1397000" cy="10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00375" y="3333750"/>
            <a:ext cx="2571750" cy="1428750"/>
            <a:chOff x="0" y="0"/>
            <a:chExt cx="3429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MODELING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strategi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5686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6238875" y="3333750"/>
            <a:ext cx="2571750" cy="1428750"/>
            <a:chOff x="0" y="0"/>
            <a:chExt cx="34290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LATIHAN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bertahap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89249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9477375" y="3333750"/>
            <a:ext cx="2571750" cy="1428750"/>
            <a:chOff x="0" y="0"/>
            <a:chExt cx="3429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087CF0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KUIS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formatif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12163425" y="4048125"/>
            <a:ext cx="438150" cy="0"/>
          </a:xfrm>
          <a:prstGeom prst="line">
            <a:avLst/>
          </a:prstGeom>
          <a:ln w="47625" cap="rnd">
            <a:solidFill>
              <a:srgbClr val="062A5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12715875" y="3333750"/>
            <a:ext cx="2571750" cy="1428750"/>
            <a:chOff x="0" y="0"/>
            <a:chExt cx="3429000" cy="190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9000" cy="1905000"/>
            </a:xfrm>
            <a:custGeom>
              <a:avLst/>
              <a:gdLst/>
              <a:ahLst/>
              <a:cxnLst/>
              <a:rect l="l" t="t" r="r" b="b"/>
              <a:pathLst>
                <a:path w="3429000" h="1905000">
                  <a:moveTo>
                    <a:pt x="84667" y="0"/>
                  </a:moveTo>
                  <a:lnTo>
                    <a:pt x="3344333" y="0"/>
                  </a:lnTo>
                  <a:cubicBezTo>
                    <a:pt x="3391093" y="0"/>
                    <a:pt x="3429000" y="37907"/>
                    <a:pt x="3429000" y="84667"/>
                  </a:cubicBezTo>
                  <a:lnTo>
                    <a:pt x="3429000" y="1820333"/>
                  </a:lnTo>
                  <a:cubicBezTo>
                    <a:pt x="3429000" y="1867093"/>
                    <a:pt x="3391093" y="1905000"/>
                    <a:pt x="3344333" y="1905000"/>
                  </a:cubicBezTo>
                  <a:lnTo>
                    <a:pt x="84667" y="1905000"/>
                  </a:lnTo>
                  <a:cubicBezTo>
                    <a:pt x="37907" y="1905000"/>
                    <a:pt x="0" y="1867093"/>
                    <a:pt x="0" y="1820333"/>
                  </a:cubicBezTo>
                  <a:lnTo>
                    <a:pt x="0" y="84667"/>
                  </a:lnTo>
                  <a:cubicBezTo>
                    <a:pt x="0" y="37907"/>
                    <a:pt x="37907" y="0"/>
                    <a:pt x="84667" y="0"/>
                  </a:cubicBezTo>
                  <a:close/>
                </a:path>
              </a:pathLst>
            </a:custGeom>
            <a:solidFill>
              <a:srgbClr val="13D8D1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3429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UMPAN</a:t>
              </a:r>
            </a:p>
            <a:p>
              <a:pPr algn="ctr">
                <a:lnSpc>
                  <a:spcPts val="2062"/>
                </a:lnSpc>
              </a:pPr>
              <a:r>
                <a:rPr lang="en-US" sz="1875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BALIK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857500" y="5876925"/>
            <a:ext cx="12573000" cy="747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7"/>
              </a:lnSpc>
            </a:pPr>
            <a:r>
              <a:rPr lang="en-US" sz="2250">
                <a:solidFill>
                  <a:srgbClr val="102A43"/>
                </a:solidFill>
                <a:latin typeface="Open Sans"/>
                <a:ea typeface="Open Sans"/>
                <a:cs typeface="Open Sans"/>
                <a:sym typeface="Open Sans"/>
              </a:rPr>
              <a:t>Dosen membuat proses berpikir terlihat, memberi latihan dengan dukungan yang berkurang, lalu mengajak mahasiswa merefleksikan bukti belajar.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143000" y="2238375"/>
            <a:ext cx="14287500" cy="5905500"/>
            <a:chOff x="0" y="0"/>
            <a:chExt cx="19050000" cy="7874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050000" cy="7874000"/>
            </a:xfrm>
            <a:custGeom>
              <a:avLst/>
              <a:gdLst/>
              <a:ahLst/>
              <a:cxnLst/>
              <a:rect l="l" t="t" r="r" b="b"/>
              <a:pathLst>
                <a:path w="19050000" h="7874000">
                  <a:moveTo>
                    <a:pt x="0" y="0"/>
                  </a:moveTo>
                  <a:lnTo>
                    <a:pt x="19050000" y="0"/>
                  </a:lnTo>
                  <a:lnTo>
                    <a:pt x="19050000" y="7874000"/>
                  </a:lnTo>
                  <a:lnTo>
                    <a:pt x="0" y="787400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E6F4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050000" cy="791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pic>
        <p:nvPicPr>
          <p:cNvPr id="12" name="Picture 11" descr="30 Ucapan Terima Kasih Untuk Orang Lain Secara Islami - Fakta.id">
            <a:extLst>
              <a:ext uri="{FF2B5EF4-FFF2-40B4-BE49-F238E27FC236}">
                <a16:creationId xmlns:a16="http://schemas.microsoft.com/office/drawing/2014/main" id="{E5C724FD-F737-8C40-68ED-7DF56BD46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238375"/>
            <a:ext cx="9982200" cy="58102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1104</Words>
  <Application>Microsoft Office PowerPoint</Application>
  <PresentationFormat>Custom</PresentationFormat>
  <Paragraphs>234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Calibri</vt:lpstr>
      <vt:lpstr>Montserrat Bold</vt:lpstr>
      <vt:lpstr>Open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Memori &amp; Metakognisi</dc:title>
  <cp:lastModifiedBy>Rheiki iki</cp:lastModifiedBy>
  <cp:revision>3</cp:revision>
  <dcterms:created xsi:type="dcterms:W3CDTF">2006-08-16T00:00:00Z</dcterms:created>
  <dcterms:modified xsi:type="dcterms:W3CDTF">2026-10-18T14:19:09Z</dcterms:modified>
  <dc:identifier>DAHX0KJGUzw</dc:identifier>
</cp:coreProperties>
</file>